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2" r:id="rId5"/>
    <p:sldId id="263" r:id="rId6"/>
    <p:sldId id="264" r:id="rId7"/>
    <p:sldId id="265" r:id="rId8"/>
    <p:sldId id="259" r:id="rId9"/>
    <p:sldId id="261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11AA"/>
    <a:srgbClr val="733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6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5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9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9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1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7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0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4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3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8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8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29408"/>
            <a:ext cx="8229600" cy="4896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44F6B-11CB-9649-AA7C-C9049077D0AA}" type="datetimeFigureOut">
              <a:rPr lang="en-US" smtClean="0"/>
              <a:t>5/13/14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17A5-263F-EC41-BE6B-E8F7EB63D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hyperlink" Target="https://github.com/bungernut/2014PAG_ComputerDay/blob/master/MonteCarlo/dice.p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thworld.wolfram.com/SpherePointPicking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hyperlink" Target="https://raw.githubusercontent.com/bungernut/2014PAG_ComputerDay/master/MonteCarlo/diode_alpha.py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0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935" y="368300"/>
            <a:ext cx="7772400" cy="1079083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6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Monte Carlo Method</a:t>
            </a:r>
            <a:endParaRPr lang="en-US" sz="6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21503"/>
            <a:ext cx="6400800" cy="17526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SNOLab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Workshop</a:t>
            </a:r>
          </a:p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Brian Mong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437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4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Monte Carlo Method?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Simulation of an event, repeated over and over, to determine the probability of a particular outcome. </a:t>
            </a:r>
          </a:p>
          <a:p>
            <a:pPr lvl="1"/>
            <a:r>
              <a:rPr lang="en-US" sz="2400" dirty="0" smtClean="0"/>
              <a:t>Simulate N events</a:t>
            </a:r>
          </a:p>
          <a:p>
            <a:pPr lvl="1"/>
            <a:r>
              <a:rPr lang="en-US" sz="2400" dirty="0" smtClean="0"/>
              <a:t>Record outcome of each event</a:t>
            </a:r>
          </a:p>
          <a:p>
            <a:pPr lvl="1"/>
            <a:r>
              <a:rPr lang="en-US" sz="2400" dirty="0" smtClean="0"/>
              <a:t>Probability density function (PDF) is outcome/N</a:t>
            </a:r>
            <a:endParaRPr lang="en-US" sz="2400" dirty="0"/>
          </a:p>
          <a:p>
            <a:r>
              <a:rPr lang="en-US" sz="2800" dirty="0" smtClean="0"/>
              <a:t>Generally accuracy increases with N (statistical)</a:t>
            </a:r>
          </a:p>
        </p:txBody>
      </p:sp>
    </p:spTree>
    <p:extLst>
      <p:ext uri="{BB962C8B-B14F-4D97-AF65-F5344CB8AC3E}">
        <p14:creationId xmlns:p14="http://schemas.microsoft.com/office/powerpoint/2010/main" val="402806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6034" b="-6034"/>
          <a:stretch>
            <a:fillRect/>
          </a:stretch>
        </p:blipFill>
        <p:spPr>
          <a:xfrm>
            <a:off x="6188329" y="1133328"/>
            <a:ext cx="2498469" cy="279997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- Compute Pi (python)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4302" y="1417638"/>
            <a:ext cx="8352497" cy="4945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# We know A = Pi*r^2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# Randomly select </a:t>
            </a:r>
            <a:r>
              <a:rPr lang="en-US" sz="2000" dirty="0" err="1" smtClean="0">
                <a:solidFill>
                  <a:srgbClr val="008000"/>
                </a:solidFill>
                <a:latin typeface="Courier"/>
                <a:cs typeface="Courier"/>
              </a:rPr>
              <a:t>x&amp;y</a:t>
            </a: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 from [0,1]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8000"/>
                </a:solidFill>
                <a:latin typeface="Courier"/>
                <a:cs typeface="Courier"/>
              </a:rPr>
              <a:t># Check if point is in circle quad</a:t>
            </a: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import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numpy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 as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"/>
                <a:cs typeface="Courier"/>
              </a:rPr>
              <a:t>np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rgbClr val="4711AA"/>
                </a:solidFill>
                <a:latin typeface="Courier"/>
                <a:cs typeface="Courier"/>
              </a:rPr>
              <a:t>def</a:t>
            </a:r>
            <a:r>
              <a:rPr lang="en-US" sz="2000" dirty="0" smtClean="0">
                <a:solidFill>
                  <a:srgbClr val="4711AA"/>
                </a:solidFill>
                <a:latin typeface="Courier"/>
                <a:cs typeface="Courier"/>
              </a:rPr>
              <a:t> </a:t>
            </a:r>
            <a:r>
              <a:rPr lang="en-US" sz="2000" dirty="0" err="1" smtClean="0">
                <a:solidFill>
                  <a:srgbClr val="4711AA"/>
                </a:solidFill>
                <a:latin typeface="Courier"/>
                <a:cs typeface="Courier"/>
              </a:rPr>
              <a:t>compute_pi</a:t>
            </a:r>
            <a:r>
              <a:rPr lang="en-US" sz="2000" dirty="0" smtClean="0">
                <a:solidFill>
                  <a:srgbClr val="4711AA"/>
                </a:solidFill>
                <a:latin typeface="Courier"/>
                <a:cs typeface="Courier"/>
              </a:rPr>
              <a:t>(N):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4711AA"/>
                </a:solidFill>
                <a:latin typeface="Courier"/>
                <a:cs typeface="Courier"/>
              </a:rPr>
              <a:t>	success = 0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4711AA"/>
                </a:solidFill>
                <a:latin typeface="Courier"/>
                <a:cs typeface="Courier"/>
              </a:rPr>
              <a:t>	for </a:t>
            </a:r>
            <a:r>
              <a:rPr lang="en-US" sz="2000" dirty="0" err="1" smtClean="0">
                <a:solidFill>
                  <a:srgbClr val="4711AA"/>
                </a:solidFill>
                <a:latin typeface="Courier"/>
                <a:cs typeface="Courier"/>
              </a:rPr>
              <a:t>i</a:t>
            </a:r>
            <a:r>
              <a:rPr lang="en-US" sz="2000" dirty="0" smtClean="0">
                <a:solidFill>
                  <a:srgbClr val="4711AA"/>
                </a:solidFill>
                <a:latin typeface="Courier"/>
                <a:cs typeface="Courier"/>
              </a:rPr>
              <a:t> in range(N):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4711AA"/>
                </a:solidFill>
                <a:latin typeface="Courier"/>
                <a:cs typeface="Courier"/>
              </a:rPr>
              <a:t>		r = </a:t>
            </a:r>
            <a:r>
              <a:rPr lang="en-US" sz="2000" dirty="0" err="1" smtClean="0">
                <a:solidFill>
                  <a:srgbClr val="4711AA"/>
                </a:solidFill>
                <a:latin typeface="Courier"/>
                <a:cs typeface="Courier"/>
              </a:rPr>
              <a:t>np.sum</a:t>
            </a:r>
            <a:r>
              <a:rPr lang="en-US" sz="2000" dirty="0" smtClean="0">
                <a:solidFill>
                  <a:srgbClr val="4711AA"/>
                </a:solidFill>
                <a:latin typeface="Courier"/>
                <a:cs typeface="Courier"/>
              </a:rPr>
              <a:t>(</a:t>
            </a:r>
            <a:r>
              <a:rPr lang="en-US" sz="2000" dirty="0" err="1" smtClean="0">
                <a:solidFill>
                  <a:srgbClr val="4711AA"/>
                </a:solidFill>
                <a:latin typeface="Courier"/>
                <a:cs typeface="Courier"/>
              </a:rPr>
              <a:t>np.random.rand</a:t>
            </a:r>
            <a:r>
              <a:rPr lang="en-US" sz="2000" dirty="0" smtClean="0">
                <a:solidFill>
                  <a:srgbClr val="4711AA"/>
                </a:solidFill>
                <a:latin typeface="Courier"/>
                <a:cs typeface="Courier"/>
              </a:rPr>
              <a:t>(2)**2)**.5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4711AA"/>
                </a:solidFill>
                <a:latin typeface="Courier"/>
                <a:cs typeface="Courier"/>
              </a:rPr>
              <a:t>		if r&lt;1: success+=1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4711AA"/>
                </a:solidFill>
                <a:latin typeface="Courier"/>
                <a:cs typeface="Courier"/>
              </a:rPr>
              <a:t>	</a:t>
            </a:r>
            <a:r>
              <a:rPr lang="en-US" sz="2000" dirty="0" smtClean="0">
                <a:solidFill>
                  <a:srgbClr val="4711AA"/>
                </a:solidFill>
                <a:latin typeface="Courier"/>
                <a:cs typeface="Courier"/>
              </a:rPr>
              <a:t>return success/float(N)*4</a:t>
            </a:r>
            <a:endParaRPr lang="en-US" sz="2000" dirty="0">
              <a:solidFill>
                <a:srgbClr val="4711AA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compute_pi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(10000) 3.1488</a:t>
            </a:r>
          </a:p>
          <a:p>
            <a:pPr marL="0" indent="0">
              <a:buNone/>
            </a:pPr>
            <a:r>
              <a:rPr lang="da-DK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compute_pi</a:t>
            </a:r>
            <a:r>
              <a:rPr lang="da-DK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(1000000) 3.1419</a:t>
            </a: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27211" y="5177667"/>
            <a:ext cx="2759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mic Sans MS"/>
                <a:cs typeface="Comic Sans MS"/>
              </a:rPr>
              <a:t>Slow, but explicit!</a:t>
            </a:r>
            <a:endParaRPr lang="en-US" sz="2400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7603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Doughnuts &amp; Dice (example)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40" y="1884324"/>
            <a:ext cx="4528813" cy="3399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500" y="6301906"/>
            <a:ext cx="613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www.wikihow.com</a:t>
            </a:r>
            <a:r>
              <a:rPr lang="en-US" dirty="0" smtClean="0"/>
              <a:t>/Calculate-Multiple-Dice-Probabilities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96507" y="1979904"/>
            <a:ext cx="974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5d6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46314" y="1761438"/>
            <a:ext cx="41252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Analytically</a:t>
            </a:r>
            <a:r>
              <a:rPr lang="en-US" sz="20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Write out each permutation and its sum (k) (~8000)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Calculate probability of rolling each permutation using binomial theorem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Sum probabilities with the same k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r>
              <a:rPr lang="en-US" sz="2000" dirty="0" smtClean="0"/>
              <a:t>--or—</a:t>
            </a:r>
          </a:p>
          <a:p>
            <a:endParaRPr lang="en-US" sz="2000" dirty="0" smtClean="0"/>
          </a:p>
          <a:p>
            <a:r>
              <a:rPr lang="en-US" sz="2000" dirty="0" smtClean="0"/>
              <a:t>Write 5 lines of </a:t>
            </a:r>
            <a:r>
              <a:rPr lang="en-US" sz="2000" dirty="0" smtClean="0"/>
              <a:t>(python) </a:t>
            </a:r>
            <a:r>
              <a:rPr lang="en-US" sz="2000" dirty="0" smtClean="0"/>
              <a:t>code to simulate it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387256" y="3877892"/>
            <a:ext cx="72373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16</a:t>
            </a:r>
            <a:endParaRPr lang="en-US" sz="4000" b="1" dirty="0"/>
          </a:p>
        </p:txBody>
      </p:sp>
      <p:sp>
        <p:nvSpPr>
          <p:cNvPr id="10" name="Rectangle 9"/>
          <p:cNvSpPr/>
          <p:nvPr/>
        </p:nvSpPr>
        <p:spPr>
          <a:xfrm>
            <a:off x="4846314" y="5482135"/>
            <a:ext cx="3285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Try it yourself, or </a:t>
            </a:r>
            <a:r>
              <a:rPr lang="en-US" sz="2000" dirty="0" smtClean="0">
                <a:hlinkClick r:id="rId3"/>
              </a:rPr>
              <a:t>dice.py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107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the PDF for 3d8, 4d6, 8d3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572" y="1013248"/>
            <a:ext cx="8418813" cy="51129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import </a:t>
            </a:r>
            <a:r>
              <a:rPr lang="en-US" sz="1400" dirty="0" err="1" smtClean="0">
                <a:latin typeface="Monaco"/>
                <a:cs typeface="Monaco"/>
              </a:rPr>
              <a:t>numpy</a:t>
            </a:r>
            <a:r>
              <a:rPr lang="en-US" sz="1400" dirty="0" smtClean="0">
                <a:latin typeface="Monaco"/>
                <a:cs typeface="Monaco"/>
              </a:rPr>
              <a:t> as </a:t>
            </a:r>
            <a:r>
              <a:rPr lang="en-US" sz="1400" dirty="0" err="1" smtClean="0">
                <a:latin typeface="Monaco"/>
                <a:cs typeface="Monaco"/>
              </a:rPr>
              <a:t>np</a:t>
            </a: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hr-HR" sz="1400" dirty="0">
                <a:latin typeface="Monaco"/>
                <a:cs typeface="Monaco"/>
              </a:rPr>
              <a:t>Nsims = </a:t>
            </a:r>
            <a:r>
              <a:rPr lang="hr-HR" sz="1400" dirty="0" smtClean="0">
                <a:latin typeface="Monaco"/>
                <a:cs typeface="Monaco"/>
              </a:rPr>
              <a:t>500000</a:t>
            </a:r>
          </a:p>
          <a:p>
            <a:pPr marL="0" indent="0">
              <a:buNone/>
            </a:pPr>
            <a:endParaRPr lang="hr-HR" sz="1400" dirty="0" smtClean="0">
              <a:solidFill>
                <a:srgbClr val="008000"/>
              </a:solidFill>
              <a:latin typeface="Monaco"/>
              <a:cs typeface="Monaco"/>
            </a:endParaRPr>
          </a:p>
          <a:p>
            <a:pPr marL="0" indent="0">
              <a:buNone/>
            </a:pPr>
            <a:r>
              <a:rPr lang="hr-HR" sz="1400" dirty="0" smtClean="0">
                <a:solidFill>
                  <a:srgbClr val="008000"/>
                </a:solidFill>
                <a:latin typeface="Monaco"/>
                <a:cs typeface="Monaco"/>
              </a:rPr>
              <a:t># nroll: n=#of dice, d=#sides per dice</a:t>
            </a:r>
            <a:endParaRPr lang="hr-HR" sz="1400" dirty="0">
              <a:solidFill>
                <a:srgbClr val="008000"/>
              </a:solidFill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 err="1">
                <a:solidFill>
                  <a:srgbClr val="0000FF"/>
                </a:solidFill>
                <a:latin typeface="Monaco"/>
                <a:cs typeface="Monaco"/>
              </a:rPr>
              <a:t>nroll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 = lambda </a:t>
            </a:r>
            <a:r>
              <a:rPr lang="en-US" sz="1400" dirty="0" err="1">
                <a:solidFill>
                  <a:srgbClr val="0000FF"/>
                </a:solidFill>
                <a:latin typeface="Monaco"/>
                <a:cs typeface="Monaco"/>
              </a:rPr>
              <a:t>n,d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: 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sum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([</a:t>
            </a:r>
            <a:r>
              <a:rPr lang="en-US" sz="1400" dirty="0" err="1">
                <a:solidFill>
                  <a:srgbClr val="0000FF"/>
                </a:solidFill>
                <a:latin typeface="Monaco"/>
                <a:cs typeface="Monaco"/>
              </a:rPr>
              <a:t>int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Monaco"/>
                <a:cs typeface="Monaco"/>
              </a:rPr>
              <a:t>np.ceil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(</a:t>
            </a:r>
            <a:r>
              <a:rPr lang="en-US" sz="1400" dirty="0" err="1" smtClean="0">
                <a:solidFill>
                  <a:srgbClr val="0000FF"/>
                </a:solidFill>
                <a:latin typeface="Monaco"/>
                <a:cs typeface="Monaco"/>
              </a:rPr>
              <a:t>np.random.rand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()*d)) for </a:t>
            </a:r>
            <a:r>
              <a:rPr lang="en-US" sz="1400" dirty="0" err="1">
                <a:solidFill>
                  <a:srgbClr val="0000FF"/>
                </a:solidFill>
                <a:latin typeface="Monaco"/>
                <a:cs typeface="Monaco"/>
              </a:rPr>
              <a:t>i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 in range(n)]</a:t>
            </a: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)</a:t>
            </a: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14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 smtClean="0">
                <a:latin typeface="Monaco"/>
                <a:cs typeface="Monaco"/>
              </a:rPr>
              <a:t>r3d8,</a:t>
            </a:r>
            <a:r>
              <a:rPr lang="en-US" sz="1400" dirty="0" smtClean="0">
                <a:latin typeface="Monaco"/>
                <a:cs typeface="Monaco"/>
              </a:rPr>
              <a:t> r4d6, r8d3</a:t>
            </a:r>
            <a:r>
              <a:rPr lang="en-US" sz="1400" dirty="0" smtClean="0">
                <a:latin typeface="Monaco"/>
                <a:cs typeface="Monaco"/>
              </a:rPr>
              <a:t> </a:t>
            </a:r>
            <a:r>
              <a:rPr lang="en-US" sz="1400" dirty="0">
                <a:latin typeface="Monaco"/>
                <a:cs typeface="Monaco"/>
              </a:rPr>
              <a:t>= </a:t>
            </a:r>
            <a:r>
              <a:rPr lang="en-US" sz="1400" dirty="0" err="1" smtClean="0">
                <a:latin typeface="Monaco"/>
                <a:cs typeface="Monaco"/>
              </a:rPr>
              <a:t>np.zeros</a:t>
            </a:r>
            <a:r>
              <a:rPr lang="en-US" sz="1400" dirty="0">
                <a:latin typeface="Monaco"/>
                <a:cs typeface="Monaco"/>
              </a:rPr>
              <a:t>(25</a:t>
            </a:r>
            <a:r>
              <a:rPr lang="en-US" sz="1400" dirty="0" smtClean="0">
                <a:latin typeface="Monaco"/>
                <a:cs typeface="Monaco"/>
              </a:rPr>
              <a:t>), </a:t>
            </a:r>
            <a:r>
              <a:rPr lang="en-US" sz="1400" dirty="0" err="1" smtClean="0">
                <a:latin typeface="Monaco"/>
                <a:cs typeface="Monaco"/>
              </a:rPr>
              <a:t>np.zeros</a:t>
            </a:r>
            <a:r>
              <a:rPr lang="en-US" sz="1400" dirty="0">
                <a:latin typeface="Monaco"/>
                <a:cs typeface="Monaco"/>
              </a:rPr>
              <a:t>(25</a:t>
            </a:r>
            <a:r>
              <a:rPr lang="en-US" sz="1400" dirty="0" smtClean="0">
                <a:latin typeface="Monaco"/>
                <a:cs typeface="Monaco"/>
              </a:rPr>
              <a:t>), </a:t>
            </a:r>
            <a:r>
              <a:rPr lang="en-US" sz="1400" dirty="0" err="1" smtClean="0">
                <a:latin typeface="Monaco"/>
                <a:cs typeface="Monaco"/>
              </a:rPr>
              <a:t>np.zeros</a:t>
            </a:r>
            <a:r>
              <a:rPr lang="en-US" sz="1400" dirty="0">
                <a:latin typeface="Monaco"/>
                <a:cs typeface="Monaco"/>
              </a:rPr>
              <a:t>(25)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for </a:t>
            </a:r>
            <a:r>
              <a:rPr lang="en-US" sz="1400" dirty="0" err="1">
                <a:latin typeface="Monaco"/>
                <a:cs typeface="Monaco"/>
              </a:rPr>
              <a:t>i</a:t>
            </a:r>
            <a:r>
              <a:rPr lang="en-US" sz="1400" dirty="0">
                <a:latin typeface="Monaco"/>
                <a:cs typeface="Monaco"/>
              </a:rPr>
              <a:t> in range(</a:t>
            </a:r>
            <a:r>
              <a:rPr lang="en-US" sz="1400" dirty="0" err="1">
                <a:latin typeface="Monaco"/>
                <a:cs typeface="Monaco"/>
              </a:rPr>
              <a:t>Nsims</a:t>
            </a:r>
            <a:r>
              <a:rPr lang="en-US" sz="1400" dirty="0">
                <a:latin typeface="Monaco"/>
                <a:cs typeface="Monaco"/>
              </a:rPr>
              <a:t>):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  r3d8[</a:t>
            </a:r>
            <a:r>
              <a:rPr lang="en-US" sz="1400" dirty="0" err="1">
                <a:latin typeface="Monaco"/>
                <a:cs typeface="Monaco"/>
              </a:rPr>
              <a:t>nroll</a:t>
            </a:r>
            <a:r>
              <a:rPr lang="en-US" sz="1400" dirty="0">
                <a:latin typeface="Monaco"/>
                <a:cs typeface="Monaco"/>
              </a:rPr>
              <a:t>(3,8)]+=1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  r4d6[</a:t>
            </a:r>
            <a:r>
              <a:rPr lang="en-US" sz="1400" dirty="0" err="1">
                <a:latin typeface="Monaco"/>
                <a:cs typeface="Monaco"/>
              </a:rPr>
              <a:t>nroll</a:t>
            </a:r>
            <a:r>
              <a:rPr lang="en-US" sz="1400" dirty="0">
                <a:latin typeface="Monaco"/>
                <a:cs typeface="Monaco"/>
              </a:rPr>
              <a:t>(4,6)]+=1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  r8d3[</a:t>
            </a:r>
            <a:r>
              <a:rPr lang="en-US" sz="1400" dirty="0" err="1">
                <a:latin typeface="Monaco"/>
                <a:cs typeface="Monaco"/>
              </a:rPr>
              <a:t>nroll</a:t>
            </a:r>
            <a:r>
              <a:rPr lang="en-US" sz="1400" dirty="0">
                <a:latin typeface="Monaco"/>
                <a:cs typeface="Monaco"/>
              </a:rPr>
              <a:t>(8,3)]+=</a:t>
            </a:r>
            <a:r>
              <a:rPr lang="en-US" sz="1400" dirty="0" smtClean="0">
                <a:latin typeface="Monaco"/>
                <a:cs typeface="Monaco"/>
              </a:rPr>
              <a:t>1</a:t>
            </a:r>
          </a:p>
          <a:p>
            <a:pPr marL="0" indent="0">
              <a:buNone/>
            </a:pPr>
            <a:endParaRPr lang="en-US" sz="14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 smtClean="0">
                <a:latin typeface="Monaco"/>
                <a:cs typeface="Monaco"/>
              </a:rPr>
              <a:t>import </a:t>
            </a:r>
            <a:r>
              <a:rPr lang="en-US" sz="1400" dirty="0" err="1" smtClean="0">
                <a:latin typeface="Monaco"/>
                <a:cs typeface="Monaco"/>
              </a:rPr>
              <a:t>matplotlib.pyplot</a:t>
            </a:r>
            <a:r>
              <a:rPr lang="en-US" sz="1400" dirty="0" smtClean="0">
                <a:latin typeface="Monaco"/>
                <a:cs typeface="Monaco"/>
              </a:rPr>
              <a:t> as </a:t>
            </a:r>
            <a:r>
              <a:rPr lang="en-US" sz="1400" dirty="0" err="1" smtClean="0">
                <a:latin typeface="Monaco"/>
                <a:cs typeface="Monaco"/>
              </a:rPr>
              <a:t>plt</a:t>
            </a:r>
            <a:endParaRPr lang="en-US" sz="1400" dirty="0" smtClean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Monaco"/>
                <a:cs typeface="Monaco"/>
              </a:rPr>
              <a:t>plt.step</a:t>
            </a:r>
            <a:r>
              <a:rPr lang="en-US" sz="1400" dirty="0" smtClean="0">
                <a:latin typeface="Monaco"/>
                <a:cs typeface="Monaco"/>
              </a:rPr>
              <a:t>(</a:t>
            </a:r>
            <a:r>
              <a:rPr lang="en-US" sz="1400" dirty="0" err="1" smtClean="0">
                <a:latin typeface="Monaco"/>
                <a:cs typeface="Monaco"/>
              </a:rPr>
              <a:t>numpy.arange</a:t>
            </a:r>
            <a:r>
              <a:rPr lang="en-US" sz="1400" dirty="0" smtClean="0">
                <a:latin typeface="Monaco"/>
                <a:cs typeface="Monaco"/>
              </a:rPr>
              <a:t>(25),r3d8/float(</a:t>
            </a:r>
            <a:r>
              <a:rPr lang="en-US" sz="1400" dirty="0" err="1" smtClean="0">
                <a:latin typeface="Monaco"/>
                <a:cs typeface="Monaco"/>
              </a:rPr>
              <a:t>Nsims</a:t>
            </a:r>
            <a:r>
              <a:rPr lang="en-US" sz="1400" dirty="0" smtClean="0">
                <a:latin typeface="Monaco"/>
                <a:cs typeface="Monaco"/>
              </a:rPr>
              <a:t>),color=(.6,.0,.6),label='3d8')</a:t>
            </a:r>
          </a:p>
          <a:p>
            <a:pPr marL="0" indent="0">
              <a:buNone/>
            </a:pPr>
            <a:r>
              <a:rPr lang="en-US" sz="1400" dirty="0" err="1" smtClean="0">
                <a:latin typeface="Monaco"/>
                <a:cs typeface="Monaco"/>
              </a:rPr>
              <a:t>plt.step</a:t>
            </a:r>
            <a:r>
              <a:rPr lang="en-US" sz="1400" dirty="0" smtClean="0">
                <a:latin typeface="Monaco"/>
                <a:cs typeface="Monaco"/>
              </a:rPr>
              <a:t>(</a:t>
            </a:r>
            <a:r>
              <a:rPr lang="en-US" sz="1400" dirty="0" err="1" smtClean="0">
                <a:latin typeface="Monaco"/>
                <a:cs typeface="Monaco"/>
              </a:rPr>
              <a:t>numpy.arange</a:t>
            </a:r>
            <a:r>
              <a:rPr lang="en-US" sz="1400" dirty="0" smtClean="0">
                <a:latin typeface="Monaco"/>
                <a:cs typeface="Monaco"/>
              </a:rPr>
              <a:t>(25),r4d6/float(</a:t>
            </a:r>
            <a:r>
              <a:rPr lang="en-US" sz="1400" dirty="0" err="1" smtClean="0">
                <a:latin typeface="Monaco"/>
                <a:cs typeface="Monaco"/>
              </a:rPr>
              <a:t>Nsims</a:t>
            </a:r>
            <a:r>
              <a:rPr lang="en-US" sz="1400" dirty="0" smtClean="0">
                <a:latin typeface="Monaco"/>
                <a:cs typeface="Monaco"/>
              </a:rPr>
              <a:t>),color=(0.1,.8,.1),label='4d6')</a:t>
            </a:r>
          </a:p>
          <a:p>
            <a:pPr marL="0" indent="0">
              <a:buNone/>
            </a:pPr>
            <a:r>
              <a:rPr lang="en-US" sz="1400" dirty="0" err="1" smtClean="0">
                <a:latin typeface="Monaco"/>
                <a:cs typeface="Monaco"/>
              </a:rPr>
              <a:t>plt.step</a:t>
            </a:r>
            <a:r>
              <a:rPr lang="en-US" sz="1400" dirty="0" smtClean="0">
                <a:latin typeface="Monaco"/>
                <a:cs typeface="Monaco"/>
              </a:rPr>
              <a:t>(</a:t>
            </a:r>
            <a:r>
              <a:rPr lang="en-US" sz="1400" dirty="0" err="1" smtClean="0">
                <a:latin typeface="Monaco"/>
                <a:cs typeface="Monaco"/>
              </a:rPr>
              <a:t>numpy.arange</a:t>
            </a:r>
            <a:r>
              <a:rPr lang="en-US" sz="1400" dirty="0" smtClean="0">
                <a:latin typeface="Monaco"/>
                <a:cs typeface="Monaco"/>
              </a:rPr>
              <a:t>(25),r8d3/float(</a:t>
            </a:r>
            <a:r>
              <a:rPr lang="en-US" sz="1400" dirty="0" err="1" smtClean="0">
                <a:latin typeface="Monaco"/>
                <a:cs typeface="Monaco"/>
              </a:rPr>
              <a:t>Nsims</a:t>
            </a:r>
            <a:r>
              <a:rPr lang="en-US" sz="1400" dirty="0" smtClean="0">
                <a:latin typeface="Monaco"/>
                <a:cs typeface="Monaco"/>
              </a:rPr>
              <a:t>),color=(0.1,.1,.9),label='8d3')</a:t>
            </a:r>
          </a:p>
          <a:p>
            <a:pPr marL="0" indent="0">
              <a:buNone/>
            </a:pPr>
            <a:r>
              <a:rPr lang="en-US" sz="1400" dirty="0" err="1" smtClean="0">
                <a:latin typeface="Monaco"/>
                <a:cs typeface="Monaco"/>
              </a:rPr>
              <a:t>plt.legend</a:t>
            </a:r>
            <a:r>
              <a:rPr lang="en-US" sz="1400" dirty="0" smtClean="0">
                <a:latin typeface="Monaco"/>
                <a:cs typeface="Monaco"/>
              </a:rPr>
              <a:t>()</a:t>
            </a:r>
          </a:p>
          <a:p>
            <a:pPr marL="0" indent="0">
              <a:buNone/>
            </a:pPr>
            <a:r>
              <a:rPr lang="en-US" sz="1400" dirty="0" err="1" smtClean="0">
                <a:latin typeface="Monaco"/>
                <a:cs typeface="Monaco"/>
              </a:rPr>
              <a:t>plt.xlabel</a:t>
            </a:r>
            <a:r>
              <a:rPr lang="en-US" sz="1400" dirty="0" smtClean="0">
                <a:latin typeface="Monaco"/>
                <a:cs typeface="Monaco"/>
              </a:rPr>
              <a:t>('Roll (sum)')</a:t>
            </a:r>
          </a:p>
          <a:p>
            <a:pPr marL="0" indent="0">
              <a:buNone/>
            </a:pPr>
            <a:r>
              <a:rPr lang="en-US" sz="1400" dirty="0" err="1" smtClean="0">
                <a:latin typeface="Monaco"/>
                <a:cs typeface="Monaco"/>
              </a:rPr>
              <a:t>plt.ylabel</a:t>
            </a:r>
            <a:r>
              <a:rPr lang="en-US" sz="1400" dirty="0" smtClean="0">
                <a:latin typeface="Monaco"/>
                <a:cs typeface="Monaco"/>
              </a:rPr>
              <a:t>('Probability')</a:t>
            </a:r>
          </a:p>
          <a:p>
            <a:pPr marL="0" indent="0">
              <a:buNone/>
            </a:pPr>
            <a:r>
              <a:rPr lang="en-US" sz="1400" dirty="0" err="1" smtClean="0">
                <a:latin typeface="Monaco"/>
                <a:cs typeface="Monaco"/>
              </a:rPr>
              <a:t>plt.grid</a:t>
            </a:r>
            <a:r>
              <a:rPr lang="en-US" sz="1400" dirty="0" smtClean="0">
                <a:latin typeface="Monaco"/>
                <a:cs typeface="Monaco"/>
              </a:rPr>
              <a:t>()</a:t>
            </a:r>
          </a:p>
          <a:p>
            <a:pPr marL="0" indent="0">
              <a:buNone/>
            </a:pPr>
            <a:r>
              <a:rPr lang="en-US" sz="1400" dirty="0" err="1" smtClean="0">
                <a:latin typeface="Monaco"/>
                <a:cs typeface="Monaco"/>
              </a:rPr>
              <a:t>plt.savefig</a:t>
            </a:r>
            <a:r>
              <a:rPr lang="en-US" sz="1400" dirty="0" smtClean="0">
                <a:latin typeface="Monaco"/>
                <a:cs typeface="Monaco"/>
              </a:rPr>
              <a:t>('</a:t>
            </a:r>
            <a:r>
              <a:rPr lang="en-US" sz="1400" dirty="0" err="1" smtClean="0">
                <a:latin typeface="Monaco"/>
                <a:cs typeface="Monaco"/>
              </a:rPr>
              <a:t>dice_dnd.png</a:t>
            </a:r>
            <a:r>
              <a:rPr lang="en-US" sz="1400" dirty="0" smtClean="0">
                <a:latin typeface="Monaco"/>
                <a:cs typeface="Monaco"/>
              </a:rPr>
              <a:t>')</a:t>
            </a: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69437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ce_d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096391"/>
            <a:ext cx="7315932" cy="548694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Timbits</a:t>
            </a:r>
            <a:r>
              <a:rPr lang="en-US" dirty="0" smtClean="0"/>
              <a:t> best served by 8d3 (or 24d1)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2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Silicone Alpha Detector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35157" y="1852275"/>
            <a:ext cx="3102285" cy="6351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 Diode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599021" y="2487462"/>
            <a:ext cx="177520" cy="17750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0191" y="2487462"/>
            <a:ext cx="177520" cy="17750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8671" y="2487462"/>
            <a:ext cx="177520" cy="17750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13496" y="2487462"/>
            <a:ext cx="177520" cy="17750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445631" y="2487462"/>
            <a:ext cx="177520" cy="17750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677766" y="2487462"/>
            <a:ext cx="177520" cy="17750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896246" y="2487462"/>
            <a:ext cx="177520" cy="17750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88647" y="1852275"/>
            <a:ext cx="359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α</a:t>
            </a:r>
            <a:endParaRPr lang="en-US" sz="2400" dirty="0"/>
          </a:p>
        </p:txBody>
      </p:sp>
      <p:cxnSp>
        <p:nvCxnSpPr>
          <p:cNvPr id="24" name="Straight Arrow Connector 23"/>
          <p:cNvCxnSpPr>
            <a:stCxn id="17" idx="0"/>
          </p:cNvCxnSpPr>
          <p:nvPr/>
        </p:nvCxnSpPr>
        <p:spPr>
          <a:xfrm flipH="1" flipV="1">
            <a:off x="776542" y="2212340"/>
            <a:ext cx="102409" cy="2751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35157" y="2358534"/>
            <a:ext cx="3102285" cy="128927"/>
          </a:xfrm>
          <a:prstGeom prst="rect">
            <a:avLst/>
          </a:prstGeom>
          <a:solidFill>
            <a:schemeClr val="tx1">
              <a:lumMod val="85000"/>
              <a:lumOff val="15000"/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92341" y="2664971"/>
            <a:ext cx="1180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DeadLayer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082745" y="2487461"/>
            <a:ext cx="119309" cy="293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45398" y="1715767"/>
            <a:ext cx="4741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Simulate alpha at constant energy &amp; random direction.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Hint, if you use spherical don</a:t>
            </a:r>
            <a:r>
              <a:rPr lang="fr-FR" sz="2400" dirty="0" smtClean="0"/>
              <a:t>’</a:t>
            </a:r>
            <a:r>
              <a:rPr lang="en-US" sz="2400" dirty="0" smtClean="0"/>
              <a:t>t assume random theta/phi are correct! (see link)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35157" y="6046535"/>
            <a:ext cx="665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</a:t>
            </a:r>
            <a:r>
              <a:rPr lang="en-US" dirty="0" err="1" smtClean="0">
                <a:hlinkClick r:id="rId2"/>
              </a:rPr>
              <a:t>mathworld.wolfram.com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err="1" smtClean="0">
                <a:hlinkClick r:id="rId2"/>
              </a:rPr>
              <a:t>SpherePointPicking.html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9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ode_sim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13" y="1225155"/>
            <a:ext cx="7291986" cy="5468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(alpha counter)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3"/>
              </a:rPr>
              <a:t>GIT: 2014PAG_ComputerDay/master/MonteCarlo/diode_alpha.py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480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Geant4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Tools and libraries to help you simulate particles propagating through matter</a:t>
            </a:r>
          </a:p>
          <a:p>
            <a:pPr lvl="1"/>
            <a:r>
              <a:rPr lang="en-US" sz="2400" dirty="0" smtClean="0"/>
              <a:t>cross-sections/half-lives/physical-processes/…</a:t>
            </a:r>
          </a:p>
          <a:p>
            <a:r>
              <a:rPr lang="en-US" sz="2800" dirty="0" smtClean="0"/>
              <a:t>Tools to assist in creation of detector signals</a:t>
            </a:r>
          </a:p>
          <a:p>
            <a:r>
              <a:rPr lang="en-US" sz="2800" dirty="0" smtClean="0"/>
              <a:t>Flexible and arbitrary</a:t>
            </a:r>
          </a:p>
          <a:p>
            <a:pPr lvl="1"/>
            <a:r>
              <a:rPr lang="en-US" sz="2400" dirty="0" smtClean="0"/>
              <a:t>Language: C++</a:t>
            </a:r>
            <a:endParaRPr lang="en-US" sz="2400" dirty="0"/>
          </a:p>
          <a:p>
            <a:r>
              <a:rPr lang="en-US" sz="2800" i="1" dirty="0" smtClean="0"/>
              <a:t>Every collaboration seems</a:t>
            </a:r>
            <a:br>
              <a:rPr lang="en-US" sz="2800" i="1" dirty="0" smtClean="0"/>
            </a:br>
            <a:r>
              <a:rPr lang="en-US" sz="2800" i="1" dirty="0" smtClean="0"/>
              <a:t> to do something unique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477" y="3340037"/>
            <a:ext cx="3731323" cy="3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1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3399</TotalTime>
  <Words>534</Words>
  <Application>Microsoft Macintosh PowerPoint</Application>
  <PresentationFormat>On-screen Show (4:3)</PresentationFormat>
  <Paragraphs>76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Monte Carlo Method</vt:lpstr>
      <vt:lpstr>What is the Monte Carlo Method?</vt:lpstr>
      <vt:lpstr>Example - Compute Pi (python)</vt:lpstr>
      <vt:lpstr>Doughnuts &amp; Dice (example)</vt:lpstr>
      <vt:lpstr>Find the PDF for 3d8, 4d6, 8d3</vt:lpstr>
      <vt:lpstr>Timbits best served by 8d3 (or 24d1)</vt:lpstr>
      <vt:lpstr>Example: Silicone Alpha Detector</vt:lpstr>
      <vt:lpstr>Example (alpha counter) GIT: 2014PAG_ComputerDay/master/MonteCarlo/diode_alpha.py</vt:lpstr>
      <vt:lpstr>Geant4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MonteCarlo Method</dc:title>
  <dc:subject/>
  <dc:creator>Brian Mong</dc:creator>
  <cp:keywords/>
  <dc:description/>
  <cp:lastModifiedBy>Brian Mong</cp:lastModifiedBy>
  <cp:revision>36</cp:revision>
  <dcterms:created xsi:type="dcterms:W3CDTF">2014-05-13T19:40:56Z</dcterms:created>
  <dcterms:modified xsi:type="dcterms:W3CDTF">2014-05-16T04:20:37Z</dcterms:modified>
  <cp:category/>
</cp:coreProperties>
</file>